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432" r:id="rId3"/>
    <p:sldId id="256" r:id="rId4"/>
    <p:sldId id="439" r:id="rId5"/>
    <p:sldId id="437" r:id="rId6"/>
    <p:sldId id="438" r:id="rId7"/>
    <p:sldId id="440" r:id="rId8"/>
    <p:sldId id="441" r:id="rId9"/>
    <p:sldId id="436" r:id="rId10"/>
    <p:sldId id="442" r:id="rId11"/>
    <p:sldId id="433" r:id="rId12"/>
    <p:sldId id="444" r:id="rId13"/>
    <p:sldId id="443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669A"/>
    <a:srgbClr val="FAF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C764E3-245B-F132-BDEC-33E4B59622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8DE2661-61FC-BCBD-280B-CF2058210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165355-C949-CE3A-75BD-51A2A616C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064B-E117-4F17-9328-663E18E756CC}" type="datetimeFigureOut">
              <a:rPr lang="it-IT" smtClean="0"/>
              <a:t>07/05/2025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EE4448-E8A2-F05F-7D9D-37AF64FB3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4DE05E-9FE9-0E16-E1F7-5B8B0E58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ADC5-2471-4875-9D77-0A2E1E542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83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508CA3-0CA6-6039-CF0E-5F96C6DC6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EAC363E-80DD-8DEC-25F4-7F4504911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7850E5-E936-7BC7-E33A-618BB2191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064B-E117-4F17-9328-663E18E756CC}" type="datetimeFigureOut">
              <a:rPr lang="it-IT" smtClean="0"/>
              <a:t>07/05/2025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2A174D-4B12-F4BD-32D0-E3D18561D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FACEB0-6644-DDBE-4514-76506FA1F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ADC5-2471-4875-9D77-0A2E1E542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456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AA56A35-546F-7F70-23ED-4D9EE700A0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249DF15-7E2F-BAD1-86BA-2E4477501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A9E536-325E-EBE1-D933-6F5B08755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064B-E117-4F17-9328-663E18E756CC}" type="datetimeFigureOut">
              <a:rPr lang="it-IT" smtClean="0"/>
              <a:t>07/05/2025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BF9A18-EADA-F831-F0F2-2CC46328D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477D52-F30A-2746-70B9-C7E3B41FB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ADC5-2471-4875-9D77-0A2E1E542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9809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107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55536624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1E7205-4097-E7DE-B0BF-A6E1422C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945D5-1991-49F8-AB01-D6D0A967643C}" type="datetimeFigureOut">
              <a:rPr lang="en-GB"/>
              <a:pPr>
                <a:defRPr/>
              </a:pPr>
              <a:t>07/05/2025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7303A6-E11A-75A4-0D3F-E8672F706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2BD904-8662-DF3F-6A13-A4CA46E2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5214D-FF93-4156-AEA5-9913AF6C8FE1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54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75E1AB-73F4-6649-6825-37DC00D90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16F97A-9310-A188-71CE-BABB2618C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10F2EC-DA98-9D98-346C-5D4030A5D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064B-E117-4F17-9328-663E18E756CC}" type="datetimeFigureOut">
              <a:rPr lang="it-IT" smtClean="0"/>
              <a:t>07/05/2025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08B35A-4DCD-5930-A992-B7B91924D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3934C4-36F1-56D7-0548-AC6177B0B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ADC5-2471-4875-9D77-0A2E1E542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E8FCA1-A5C8-D7B3-FE85-FE8221AC8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985BFAF-4515-5B43-E3B6-4C91AE32A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65CD9A-E666-EC46-393A-B7A0022DB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064B-E117-4F17-9328-663E18E756CC}" type="datetimeFigureOut">
              <a:rPr lang="it-IT" smtClean="0"/>
              <a:t>07/05/2025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EEC334-9BAA-F95D-F681-7AB676891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EE663A-9D6D-A59D-A9F7-EF47ED024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ADC5-2471-4875-9D77-0A2E1E542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0080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87089-658B-CFAF-EF3B-789863F8A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66C2DC-60BA-10B2-E691-5BD424177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B95E247-1191-EFA5-6216-F42D10E21E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FEB3FE3-54A3-BA22-2440-4332EF464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064B-E117-4F17-9328-663E18E756CC}" type="datetimeFigureOut">
              <a:rPr lang="it-IT" smtClean="0"/>
              <a:t>07/05/2025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21F7754-B970-7E1C-0932-FAC2655F4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2B0161-205F-CB5B-CC2F-DF84179C2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ADC5-2471-4875-9D77-0A2E1E542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557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E9EB06-C5FB-88E4-EA09-BC584043A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A46C24-6092-5B11-1F8D-1A1838B19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52508E0-EB95-AC6D-A538-505916A5E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542F889-1012-2162-4A30-320C904E24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F72FCB1-6F77-2249-B6F6-D66945F8AF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BB7C572-9047-A24A-9775-A0AF2A21E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064B-E117-4F17-9328-663E18E756CC}" type="datetimeFigureOut">
              <a:rPr lang="it-IT" smtClean="0"/>
              <a:t>07/05/2025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8987371-D9D4-FF4A-D7F8-D95DF914F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F051033-E432-E227-BF30-E111AFDE4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ADC5-2471-4875-9D77-0A2E1E542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9218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674EA3-25F0-6DD1-F3AC-E3643824E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75C4FDE-DB3C-9FC8-67D8-5D153E7CA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064B-E117-4F17-9328-663E18E756CC}" type="datetimeFigureOut">
              <a:rPr lang="it-IT" smtClean="0"/>
              <a:t>07/05/2025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5FE5CE7-2CA4-34B8-65C1-014C31DC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141DC45-A318-2B00-2254-B6A1BC3CC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ADC5-2471-4875-9D77-0A2E1E542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883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9851B53-AA97-6EBD-E8A7-B8EE5CCA1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064B-E117-4F17-9328-663E18E756CC}" type="datetimeFigureOut">
              <a:rPr lang="it-IT" smtClean="0"/>
              <a:t>07/05/2025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ECC6E56-ACE9-140A-099D-C4C0DBB2B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BBA6B1-2790-74A2-FD5C-972870393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ADC5-2471-4875-9D77-0A2E1E542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941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87AB3E-4A4D-3938-1731-0D4AAC47D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5D47F8-36FD-731A-921A-26EFE062E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514C185-6718-3185-D18B-EEC34906B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1A8F598-77F0-1529-2BC6-5657ECAC7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064B-E117-4F17-9328-663E18E756CC}" type="datetimeFigureOut">
              <a:rPr lang="it-IT" smtClean="0"/>
              <a:t>07/05/2025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9DA27A-4225-D1AA-6B07-2748A58F9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EC580B0-34A2-A4DE-CC42-7720B3A6E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ADC5-2471-4875-9D77-0A2E1E542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96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CE9FE3-78FA-441E-51E2-BD33EC837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0AD435E-52E6-24CB-BF15-80006AADC0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BA9F0C8-793B-BF46-6FD5-729BF033E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4D7A254-FD0F-A38C-65E1-040F487EB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F064B-E117-4F17-9328-663E18E756CC}" type="datetimeFigureOut">
              <a:rPr lang="it-IT" smtClean="0"/>
              <a:t>07/05/2025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E9D53D9-B071-A9CF-21DD-DA526BE88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8B9DE92-927B-3327-CC04-65217915B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ADC5-2471-4875-9D77-0A2E1E542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00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81FE062-4E64-14FE-6829-EC128E69F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8F0F679-B0AB-69C8-CFB8-BEF58E9C8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367AD5-5676-E8EB-C314-230BE1992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DF064B-E117-4F17-9328-663E18E756CC}" type="datetimeFigureOut">
              <a:rPr lang="it-IT" smtClean="0"/>
              <a:t>07/05/2025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BF14C6-DADB-4A41-A7B4-A6625547E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EAB618-00A5-7FC6-5FD3-6C28AA70E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E9ADC5-2471-4875-9D77-0A2E1E5420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63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6" descr="BANDA ROSSA 2 OPT BOLOGNA RAST">
            <a:extLst>
              <a:ext uri="{FF2B5EF4-FFF2-40B4-BE49-F238E27FC236}">
                <a16:creationId xmlns:a16="http://schemas.microsoft.com/office/drawing/2014/main" id="{F557CA07-CD5B-06DB-AC15-92098BB490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4775"/>
            <a:ext cx="12192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5" descr="Alma-Mater TAGLIATO">
            <a:extLst>
              <a:ext uri="{FF2B5EF4-FFF2-40B4-BE49-F238E27FC236}">
                <a16:creationId xmlns:a16="http://schemas.microsoft.com/office/drawing/2014/main" id="{681AE700-CB58-039C-BEE1-9FC7F7155D6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1" y="103189"/>
            <a:ext cx="1128183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Line 26">
            <a:extLst>
              <a:ext uri="{FF2B5EF4-FFF2-40B4-BE49-F238E27FC236}">
                <a16:creationId xmlns:a16="http://schemas.microsoft.com/office/drawing/2014/main" id="{771A03C7-87B0-BE1D-7B18-56AB9D84BBFA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110067" y="1"/>
            <a:ext cx="2117" cy="1184275"/>
          </a:xfrm>
          <a:prstGeom prst="line">
            <a:avLst/>
          </a:prstGeom>
          <a:noFill/>
          <a:ln w="1714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1800"/>
          </a:p>
        </p:txBody>
      </p:sp>
      <p:sp>
        <p:nvSpPr>
          <p:cNvPr id="1029" name="Line 27">
            <a:extLst>
              <a:ext uri="{FF2B5EF4-FFF2-40B4-BE49-F238E27FC236}">
                <a16:creationId xmlns:a16="http://schemas.microsoft.com/office/drawing/2014/main" id="{19A15662-03C5-FC43-52AD-ACF5FD545073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1" y="1182689"/>
            <a:ext cx="11021484" cy="1587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1800"/>
          </a:p>
        </p:txBody>
      </p:sp>
      <p:sp>
        <p:nvSpPr>
          <p:cNvPr id="1030" name="Line 34">
            <a:extLst>
              <a:ext uri="{FF2B5EF4-FFF2-40B4-BE49-F238E27FC236}">
                <a16:creationId xmlns:a16="http://schemas.microsoft.com/office/drawing/2014/main" id="{C154C683-5F8A-D06E-97F6-AD447C06CD6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1089217" y="6424614"/>
            <a:ext cx="0" cy="352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1800"/>
          </a:p>
        </p:txBody>
      </p:sp>
      <p:sp>
        <p:nvSpPr>
          <p:cNvPr id="1031" name="Line 35">
            <a:extLst>
              <a:ext uri="{FF2B5EF4-FFF2-40B4-BE49-F238E27FC236}">
                <a16:creationId xmlns:a16="http://schemas.microsoft.com/office/drawing/2014/main" id="{BA4B31A9-FC49-E9A2-A6FA-C482566178F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1089217" y="6092826"/>
            <a:ext cx="0" cy="360363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1800"/>
          </a:p>
        </p:txBody>
      </p:sp>
    </p:spTree>
    <p:extLst>
      <p:ext uri="{BB962C8B-B14F-4D97-AF65-F5344CB8AC3E}">
        <p14:creationId xmlns:p14="http://schemas.microsoft.com/office/powerpoint/2010/main" val="1207770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olo 5">
            <a:extLst>
              <a:ext uri="{FF2B5EF4-FFF2-40B4-BE49-F238E27FC236}">
                <a16:creationId xmlns:a16="http://schemas.microsoft.com/office/drawing/2014/main" id="{CA337B0C-5C28-9573-0F26-FB2FD8AFAD4F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2209800" y="3014664"/>
            <a:ext cx="7772400" cy="890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t-IT" altLang="it-IT" sz="4000" dirty="0">
                <a:solidFill>
                  <a:srgbClr val="C00000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Scuola di Specializzazione in Scienza della Alimentazione</a:t>
            </a:r>
          </a:p>
        </p:txBody>
      </p:sp>
      <p:sp>
        <p:nvSpPr>
          <p:cNvPr id="86019" name="CasellaDiTesto 1">
            <a:extLst>
              <a:ext uri="{FF2B5EF4-FFF2-40B4-BE49-F238E27FC236}">
                <a16:creationId xmlns:a16="http://schemas.microsoft.com/office/drawing/2014/main" id="{CD7F4770-BD9A-F0B6-4DC9-B975B75BA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2510" y="4945064"/>
            <a:ext cx="689015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3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Direttore: Prof. Arrigo Cicero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Segretaria: Prof.ssa Maria Letizia Petroni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it-IT" sz="2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3C71935-37B6-1CC8-F061-64BFE3CD7927}"/>
              </a:ext>
            </a:extLst>
          </p:cNvPr>
          <p:cNvSpPr/>
          <p:nvPr/>
        </p:nvSpPr>
        <p:spPr>
          <a:xfrm>
            <a:off x="2424113" y="22226"/>
            <a:ext cx="8191500" cy="1395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it-IT" sz="240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862B860-6915-3118-7073-4B399A15BEBF}"/>
              </a:ext>
            </a:extLst>
          </p:cNvPr>
          <p:cNvSpPr/>
          <p:nvPr/>
        </p:nvSpPr>
        <p:spPr bwMode="auto">
          <a:xfrm>
            <a:off x="3905794" y="1417639"/>
            <a:ext cx="352697" cy="1264544"/>
          </a:xfrm>
          <a:prstGeom prst="rect">
            <a:avLst/>
          </a:prstGeom>
          <a:solidFill>
            <a:srgbClr val="FAFAF7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0C337AF-6DBF-39D5-9B5A-295FA38351F5}"/>
              </a:ext>
            </a:extLst>
          </p:cNvPr>
          <p:cNvSpPr/>
          <p:nvPr/>
        </p:nvSpPr>
        <p:spPr bwMode="auto">
          <a:xfrm>
            <a:off x="4139630" y="719931"/>
            <a:ext cx="849086" cy="1962251"/>
          </a:xfrm>
          <a:prstGeom prst="rect">
            <a:avLst/>
          </a:prstGeom>
          <a:solidFill>
            <a:srgbClr val="FAFAF7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CA625934-4457-01AC-9F9D-9A80B381A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0271" y="363678"/>
            <a:ext cx="5471458" cy="2362329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id="{ADD05B02-B9C1-9EF6-03B4-6CCC6461CB06}"/>
              </a:ext>
            </a:extLst>
          </p:cNvPr>
          <p:cNvSpPr/>
          <p:nvPr/>
        </p:nvSpPr>
        <p:spPr bwMode="auto">
          <a:xfrm>
            <a:off x="10241280" y="1005840"/>
            <a:ext cx="1332411" cy="66620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00631B-A011-4184-EB7B-FA66A86E9A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5AFE6AD-2F5E-0225-DED1-B8DEFEBAD0F4}"/>
              </a:ext>
            </a:extLst>
          </p:cNvPr>
          <p:cNvSpPr txBox="1"/>
          <p:nvPr/>
        </p:nvSpPr>
        <p:spPr>
          <a:xfrm>
            <a:off x="1412965" y="635927"/>
            <a:ext cx="9366069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Attività formativa presso:</a:t>
            </a:r>
          </a:p>
          <a:p>
            <a:endParaRPr lang="it-IT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384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Nutrizione clinica (Morelli)</a:t>
            </a:r>
          </a:p>
          <a:p>
            <a:pPr marL="457200" indent="-457200">
              <a:lnSpc>
                <a:spcPts val="384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IICB (Morelli)</a:t>
            </a:r>
          </a:p>
          <a:p>
            <a:pPr marL="457200" indent="-457200">
              <a:lnSpc>
                <a:spcPts val="384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Ambulatorio Obesità (Pagotto)</a:t>
            </a:r>
          </a:p>
          <a:p>
            <a:pPr marL="457200" indent="-457200">
              <a:lnSpc>
                <a:spcPts val="384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Diabetologia (Pagotto)</a:t>
            </a:r>
          </a:p>
          <a:p>
            <a:pPr marL="457200" indent="-457200">
              <a:lnSpc>
                <a:spcPts val="384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Prevenzione Cardiovascolare (Cicero)</a:t>
            </a:r>
          </a:p>
          <a:p>
            <a:pPr marL="457200" indent="-457200">
              <a:lnSpc>
                <a:spcPts val="384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Medicina Interna</a:t>
            </a:r>
          </a:p>
          <a:p>
            <a:pPr marL="457200" indent="-457200">
              <a:lnSpc>
                <a:spcPts val="384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Neuropsichiatria Infantile (Cordelli)</a:t>
            </a:r>
          </a:p>
          <a:p>
            <a:pPr marL="457200" indent="-457200">
              <a:lnSpc>
                <a:spcPts val="384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Endocrinologia (Pagotto)</a:t>
            </a:r>
          </a:p>
          <a:p>
            <a:pPr marL="457200" indent="-457200">
              <a:lnSpc>
                <a:spcPts val="384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AUSL (SIAN, OM)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154031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2773D2-2DCB-608C-F34A-1A7F75884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083858E-09D4-270A-C37B-C68603326222}"/>
              </a:ext>
            </a:extLst>
          </p:cNvPr>
          <p:cNvSpPr txBox="1"/>
          <p:nvPr/>
        </p:nvSpPr>
        <p:spPr>
          <a:xfrm>
            <a:off x="1045029" y="339635"/>
            <a:ext cx="954894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Sbocchi professionali</a:t>
            </a: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Servizi Ospedalieri di Dietetica e Nutrizione Clinica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Specialistica territoriale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Servizi Igiene alimenti e Nutrizione (SIAN)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Libera professione ambulatoriale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Ricerca ed insegnamento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209084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303F08-AD15-1DAC-04D8-D802A388A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19DA318-80B9-7E37-E51E-1E314F9F25FF}"/>
              </a:ext>
            </a:extLst>
          </p:cNvPr>
          <p:cNvSpPr txBox="1"/>
          <p:nvPr/>
        </p:nvSpPr>
        <p:spPr>
          <a:xfrm>
            <a:off x="1410789" y="692332"/>
            <a:ext cx="829491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Ulteriori informazioni</a:t>
            </a: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Oggi pomeriggio alle ore 15 alle ore 18 le 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Dott.sse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Lucia Magnani e Federica 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Perazza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saranno disponibili in Aula Murri per la sessione</a:t>
            </a:r>
          </a:p>
          <a:p>
            <a:pPr algn="ctr"/>
            <a:r>
              <a:rPr lang="it-IT" sz="4000" dirty="0">
                <a:solidFill>
                  <a:srgbClr val="9066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Q&amp;A</a:t>
            </a:r>
            <a:endParaRPr lang="it-IT" sz="4000" dirty="0">
              <a:solidFill>
                <a:srgbClr val="9066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55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D7F26DB-14BE-A42A-D578-031EC84AEE26}"/>
              </a:ext>
            </a:extLst>
          </p:cNvPr>
          <p:cNvSpPr txBox="1"/>
          <p:nvPr/>
        </p:nvSpPr>
        <p:spPr>
          <a:xfrm>
            <a:off x="452056" y="404949"/>
            <a:ext cx="1152658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La Scuola in Scienza dell’Alimentazione dell’Università di Bologna forma specialisti che abbiano maturato conoscenze teoriche, scientifiche e professionali nel campo dell'alimentazione e nutrizione e con un solido background nell’ambito della Medicina Interna.</a:t>
            </a:r>
          </a:p>
          <a:p>
            <a:endParaRPr lang="it-IT" sz="2800" dirty="0">
              <a:solidFill>
                <a:srgbClr val="484F59"/>
              </a:solidFill>
              <a:latin typeface="Arial" panose="020B0604020202020204" pitchFamily="34" charset="0"/>
            </a:endParaRPr>
          </a:p>
          <a:p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Il percorso formativo ha una durata di 4 anni.</a:t>
            </a:r>
          </a:p>
          <a:p>
            <a:endParaRPr lang="it-IT" sz="2800" dirty="0">
              <a:solidFill>
                <a:srgbClr val="484F59"/>
              </a:solidFill>
              <a:latin typeface="Arial" panose="020B0604020202020204" pitchFamily="34" charset="0"/>
            </a:endParaRPr>
          </a:p>
          <a:p>
            <a:endParaRPr lang="it-IT" sz="2800" b="0" i="0" dirty="0">
              <a:solidFill>
                <a:srgbClr val="484F59"/>
              </a:solidFill>
              <a:effectLst/>
              <a:latin typeface="Arial" panose="020B0604020202020204" pitchFamily="34" charset="0"/>
            </a:endParaRPr>
          </a:p>
          <a:p>
            <a:endParaRPr lang="it-IT" dirty="0">
              <a:solidFill>
                <a:srgbClr val="484F5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05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5271C2-62D8-3778-258D-9FCFE99D25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01E6BDF3-21B0-D783-FACF-742E19C29650}"/>
              </a:ext>
            </a:extLst>
          </p:cNvPr>
          <p:cNvSpPr txBox="1"/>
          <p:nvPr/>
        </p:nvSpPr>
        <p:spPr>
          <a:xfrm>
            <a:off x="465118" y="1318022"/>
            <a:ext cx="11526585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D</a:t>
            </a: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efinizione dei bisogni in energia e nutrienti per il singolo individuo e per la popolazione</a:t>
            </a:r>
          </a:p>
          <a:p>
            <a:endParaRPr lang="it-IT" sz="800" dirty="0">
              <a:solidFill>
                <a:srgbClr val="484F59"/>
              </a:solidFill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Conoscenza de</a:t>
            </a: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l ruolo degli alimenti nel soddisfare i bisogni di energia e nutrienti dell‘uomo</a:t>
            </a:r>
          </a:p>
          <a:p>
            <a:endParaRPr lang="it-IT" sz="800" b="0" i="0" dirty="0">
              <a:solidFill>
                <a:srgbClr val="484F59"/>
              </a:solidFill>
              <a:effectLst/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Valutazione </a:t>
            </a: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dello stato di nutrizione e dei fabbisogni di energia e nutrienti per il singolo individuo sano e per la popolazione nelle varie fasce di età</a:t>
            </a:r>
          </a:p>
          <a:p>
            <a:endParaRPr lang="it-IT" sz="800" dirty="0">
              <a:solidFill>
                <a:srgbClr val="484F59"/>
              </a:solidFill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Conoscenza delle procedure di valutazione e collaudo dei processi produttivi alimentari relativamente agli aspetti biologici (certificazione di qualità) e controllo dei punti critici (sistema HACCP)</a:t>
            </a:r>
          </a:p>
          <a:p>
            <a:endParaRPr lang="it-IT" dirty="0">
              <a:solidFill>
                <a:srgbClr val="484F59"/>
              </a:solidFill>
              <a:latin typeface="Arial" panose="020B06040202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8550D1A-D49D-EC80-657B-3CDD36F69882}"/>
              </a:ext>
            </a:extLst>
          </p:cNvPr>
          <p:cNvSpPr txBox="1"/>
          <p:nvPr/>
        </p:nvSpPr>
        <p:spPr>
          <a:xfrm>
            <a:off x="1358537" y="391886"/>
            <a:ext cx="915827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Competenze nell’ambito della </a:t>
            </a:r>
            <a:r>
              <a:rPr lang="it-IT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Nutrizione Umana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638028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FE076A-0F1B-75ED-514B-BED7D97627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3583B98-E648-D62F-06E7-0CE718B227DD}"/>
              </a:ext>
            </a:extLst>
          </p:cNvPr>
          <p:cNvSpPr txBox="1"/>
          <p:nvPr/>
        </p:nvSpPr>
        <p:spPr>
          <a:xfrm>
            <a:off x="411084" y="1109016"/>
            <a:ext cx="11369831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Conoscenza della composizione e proprietà strutturali e "funzionali" degli alimenti, e dei metodi di analisi dei principali componenti alimentari </a:t>
            </a:r>
          </a:p>
          <a:p>
            <a:endParaRPr lang="it-IT" sz="800" b="0" i="0" dirty="0">
              <a:solidFill>
                <a:srgbClr val="484F59"/>
              </a:solidFill>
              <a:effectLst/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V</a:t>
            </a: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alutazione della qualità igienica e nutrizionale degli alimenti, identificazione delle malattie trasmesse con gli alimenti e conoscenza della legislazione relativa</a:t>
            </a:r>
          </a:p>
          <a:p>
            <a:endParaRPr lang="it-IT" sz="800" b="0" i="0" dirty="0">
              <a:solidFill>
                <a:srgbClr val="484F59"/>
              </a:solidFill>
              <a:effectLst/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Conoscenza della </a:t>
            </a: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organizzazione dei servizi riguardanti l'alimentazione e la nutrizione umana, in particolare i servizi di sorveglianza nutrizionale e di ristorazione collettiva; l’informazione ed educazione rivolta agli operatori istituzionali ed alla popolazione.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800" b="0" i="0" dirty="0">
              <a:solidFill>
                <a:srgbClr val="484F59"/>
              </a:solidFill>
              <a:effectLst/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Effettuazione di</a:t>
            </a: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 indagini sui consumi alimentari dell'individuo e della popolazione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b="0" i="0" dirty="0">
              <a:solidFill>
                <a:srgbClr val="484F59"/>
              </a:solidFill>
              <a:effectLst/>
              <a:latin typeface="Arial" panose="020B0604020202020204" pitchFamily="34" charset="0"/>
            </a:endParaRPr>
          </a:p>
          <a:p>
            <a:endParaRPr lang="it-IT" sz="2800" b="0" i="0" dirty="0">
              <a:solidFill>
                <a:srgbClr val="484F59"/>
              </a:solidFill>
              <a:effectLst/>
              <a:latin typeface="Arial" panose="020B0604020202020204" pitchFamily="34" charset="0"/>
            </a:endParaRPr>
          </a:p>
          <a:p>
            <a:endParaRPr lang="it-IT" dirty="0">
              <a:solidFill>
                <a:srgbClr val="484F59"/>
              </a:solidFill>
              <a:latin typeface="Arial" panose="020B06040202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B57153D-D53A-C5C5-A54E-3E10D8C7D8BD}"/>
              </a:ext>
            </a:extLst>
          </p:cNvPr>
          <p:cNvSpPr txBox="1"/>
          <p:nvPr/>
        </p:nvSpPr>
        <p:spPr>
          <a:xfrm>
            <a:off x="1358537" y="391886"/>
            <a:ext cx="915827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Competenze nell’ambito della </a:t>
            </a:r>
            <a:r>
              <a:rPr lang="it-IT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Nutrizione Umana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111306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311072-4F6B-5342-71F9-CB5D06DB3D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0CF8A9A-A7A6-24C7-7AC2-F95E660B0013}"/>
              </a:ext>
            </a:extLst>
          </p:cNvPr>
          <p:cNvSpPr txBox="1"/>
          <p:nvPr/>
        </p:nvSpPr>
        <p:spPr>
          <a:xfrm>
            <a:off x="465118" y="1318022"/>
            <a:ext cx="1152658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Obesità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>
              <a:solidFill>
                <a:srgbClr val="484F59"/>
              </a:solidFill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Diabete tipo 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>
              <a:solidFill>
                <a:srgbClr val="484F59"/>
              </a:solidFill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Sindrome metabolica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>
              <a:solidFill>
                <a:srgbClr val="484F59"/>
              </a:solidFill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Disturbi del comportamento alimentare (anoressia nervosa, bulimia nervosa, </a:t>
            </a:r>
            <a:r>
              <a:rPr lang="it-IT" sz="2800" dirty="0" err="1">
                <a:solidFill>
                  <a:srgbClr val="484F59"/>
                </a:solidFill>
                <a:latin typeface="Arial" panose="020B0604020202020204" pitchFamily="34" charset="0"/>
              </a:rPr>
              <a:t>binge</a:t>
            </a: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 </a:t>
            </a:r>
            <a:r>
              <a:rPr lang="it-IT" sz="2800" dirty="0" err="1">
                <a:solidFill>
                  <a:srgbClr val="484F59"/>
                </a:solidFill>
                <a:latin typeface="Arial" panose="020B0604020202020204" pitchFamily="34" charset="0"/>
              </a:rPr>
              <a:t>eating</a:t>
            </a: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 disorder, disturbi restrittivi-evitanti</a:t>
            </a:r>
          </a:p>
          <a:p>
            <a:endParaRPr lang="it-IT" sz="2800" dirty="0">
              <a:solidFill>
                <a:srgbClr val="484F59"/>
              </a:solidFill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Allergie alimentari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dirty="0">
              <a:solidFill>
                <a:srgbClr val="484F59"/>
              </a:solidFill>
              <a:latin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Malattie metaboliche ereditarie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C7A4508-8980-1927-29BA-E1F596A3F40F}"/>
              </a:ext>
            </a:extLst>
          </p:cNvPr>
          <p:cNvSpPr txBox="1"/>
          <p:nvPr/>
        </p:nvSpPr>
        <p:spPr>
          <a:xfrm>
            <a:off x="1358537" y="391886"/>
            <a:ext cx="91342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Competenze nell’ambito della </a:t>
            </a:r>
            <a:r>
              <a:rPr lang="it-IT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Nutrizione Clinica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392139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45026A-F0D3-538F-D41E-102387DA50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E4A8818-CC67-B8D0-7868-A50337F26AD5}"/>
              </a:ext>
            </a:extLst>
          </p:cNvPr>
          <p:cNvSpPr txBox="1"/>
          <p:nvPr/>
        </p:nvSpPr>
        <p:spPr>
          <a:xfrm>
            <a:off x="465118" y="1318022"/>
            <a:ext cx="11526585" cy="389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Trattamento nutrizionale delle: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malattie cardio e cerebrovascolari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n</a:t>
            </a: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eoplasie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malattie gastrointestinali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o</a:t>
            </a: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steoporosi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malattie correlate all'abuso di alcool</a:t>
            </a:r>
            <a:endParaRPr lang="it-IT" sz="2800" dirty="0">
              <a:solidFill>
                <a:srgbClr val="484F59"/>
              </a:solidFill>
              <a:latin typeface="Arial" panose="020B06040202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AD78610-D89E-74EB-C163-2B888B2CB128}"/>
              </a:ext>
            </a:extLst>
          </p:cNvPr>
          <p:cNvSpPr txBox="1"/>
          <p:nvPr/>
        </p:nvSpPr>
        <p:spPr>
          <a:xfrm>
            <a:off x="1358537" y="391886"/>
            <a:ext cx="883767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Competenze nell’ambito della </a:t>
            </a:r>
            <a:r>
              <a:rPr lang="it-IT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Dietetica Clinica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796854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D0FBB4-7A83-7E31-171A-C2D5B6AD45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41C25A3E-E132-4B80-0829-633F403E4899}"/>
              </a:ext>
            </a:extLst>
          </p:cNvPr>
          <p:cNvSpPr txBox="1"/>
          <p:nvPr/>
        </p:nvSpPr>
        <p:spPr>
          <a:xfrm>
            <a:off x="465118" y="1318022"/>
            <a:ext cx="11526585" cy="259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Valutazione e stesura piano terapeutico per pazienti con malnutrizione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b="0" i="0" dirty="0">
                <a:solidFill>
                  <a:srgbClr val="484F59"/>
                </a:solidFill>
                <a:effectLst/>
                <a:latin typeface="Arial" panose="020B0604020202020204" pitchFamily="34" charset="0"/>
              </a:rPr>
              <a:t>Nutrizione enterale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484F59"/>
                </a:solidFill>
                <a:latin typeface="Arial" panose="020B0604020202020204" pitchFamily="34" charset="0"/>
              </a:rPr>
              <a:t>Nutrizione parenterale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7768815-F33F-E799-CA83-5CD09797A4B0}"/>
              </a:ext>
            </a:extLst>
          </p:cNvPr>
          <p:cNvSpPr txBox="1"/>
          <p:nvPr/>
        </p:nvSpPr>
        <p:spPr>
          <a:xfrm>
            <a:off x="1358537" y="391886"/>
            <a:ext cx="91342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Competenze nell’ambito della </a:t>
            </a:r>
            <a:r>
              <a:rPr lang="it-IT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Nutrizione Clinica</a:t>
            </a:r>
          </a:p>
          <a:p>
            <a:endParaRPr lang="it-IT" sz="3200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8396D891-EBC3-DF8D-F5E1-C58D96B12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537" y="4405008"/>
            <a:ext cx="2878112" cy="1918741"/>
          </a:xfrm>
          <a:prstGeom prst="rect">
            <a:avLst/>
          </a:prstGeom>
        </p:spPr>
      </p:pic>
      <p:pic>
        <p:nvPicPr>
          <p:cNvPr id="6" name="Immagine 5" descr="Immagine che contiene testo, interno, Attrezzature mediche, stanza d'ospedale&#10;&#10;Il contenuto generato dall'IA potrebbe non essere corretto.">
            <a:extLst>
              <a:ext uri="{FF2B5EF4-FFF2-40B4-BE49-F238E27FC236}">
                <a16:creationId xmlns:a16="http://schemas.microsoft.com/office/drawing/2014/main" id="{AC532944-4578-B375-5617-CB8FB2CD8E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427" y="4405008"/>
            <a:ext cx="2883354" cy="191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562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6E5E3-C44F-50A0-88D2-7A08470731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25FF965-424C-36C3-7EC1-447C47D266D2}"/>
              </a:ext>
            </a:extLst>
          </p:cNvPr>
          <p:cNvSpPr txBox="1"/>
          <p:nvPr/>
        </p:nvSpPr>
        <p:spPr>
          <a:xfrm>
            <a:off x="1060268" y="431075"/>
            <a:ext cx="1007146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Punti di forza della nostra Scuola</a:t>
            </a:r>
          </a:p>
          <a:p>
            <a:endParaRPr lang="it-IT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Trattamento dell’obesità a 360° (nutrizione, TCC, farmaci, chirurgia bariatrica)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Gruppi ad orientamento cognitivo-comportamentale per la terapia dell’obesità e del 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binge-eating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disorder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Centro di Riferimento Regionale per l’Insufficienza Intestinale (IICB) con reparto di degenza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017130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069781-F5A2-6F45-E2F6-78C202458A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2E01A41-41BF-7780-2C25-1AE3092DF7DD}"/>
              </a:ext>
            </a:extLst>
          </p:cNvPr>
          <p:cNvSpPr txBox="1"/>
          <p:nvPr/>
        </p:nvSpPr>
        <p:spPr>
          <a:xfrm>
            <a:off x="1060268" y="496390"/>
            <a:ext cx="1007146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Punti di forza della nostra Scuola</a:t>
            </a: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Centro di riferimento nazionale per la International </a:t>
            </a:r>
            <a:r>
              <a:rPr lang="it-IT" sz="3200" dirty="0" err="1">
                <a:latin typeface="Arial" panose="020B0604020202020204" pitchFamily="34" charset="0"/>
                <a:cs typeface="Arial" panose="020B0604020202020204" pitchFamily="34" charset="0"/>
              </a:rPr>
              <a:t>Atherosclerosis</a:t>
            </a: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 Society</a:t>
            </a:r>
          </a:p>
          <a:p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Studi registrativi su farmaci innovativi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Studi epidemiologici (coorte di Brisighella)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>
                <a:latin typeface="Arial" panose="020B0604020202020204" pitchFamily="34" charset="0"/>
                <a:cs typeface="Arial" panose="020B0604020202020204" pitchFamily="34" charset="0"/>
              </a:rPr>
              <a:t>Supporto a partecipazione a corsi e congressi extra rete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6724867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_Personalizza struttura">
  <a:themeElements>
    <a:clrScheme name="2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504</Words>
  <Application>Microsoft Office PowerPoint</Application>
  <PresentationFormat>Widescreen</PresentationFormat>
  <Paragraphs>85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Tema di Office</vt:lpstr>
      <vt:lpstr>2_Personalizza struttura</vt:lpstr>
      <vt:lpstr>Scuola di Specializzazione in Scienza della Alimentazione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Letizia Petroni</dc:creator>
  <cp:lastModifiedBy>Francesca Manicardi</cp:lastModifiedBy>
  <cp:revision>9</cp:revision>
  <dcterms:created xsi:type="dcterms:W3CDTF">2025-05-07T10:07:27Z</dcterms:created>
  <dcterms:modified xsi:type="dcterms:W3CDTF">2025-05-07T11:56:35Z</dcterms:modified>
</cp:coreProperties>
</file>